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4" r:id="rId3"/>
  </p:sldMasterIdLst>
  <p:notesMasterIdLst>
    <p:notesMasterId r:id="rId67"/>
  </p:notesMasterIdLst>
  <p:handoutMasterIdLst>
    <p:handoutMasterId r:id="rId68"/>
  </p:handoutMasterIdLst>
  <p:sldIdLst>
    <p:sldId id="384" r:id="rId4"/>
    <p:sldId id="369" r:id="rId5"/>
    <p:sldId id="283" r:id="rId6"/>
    <p:sldId id="290" r:id="rId7"/>
    <p:sldId id="300" r:id="rId8"/>
    <p:sldId id="374" r:id="rId9"/>
    <p:sldId id="370" r:id="rId10"/>
    <p:sldId id="371" r:id="rId11"/>
    <p:sldId id="310" r:id="rId12"/>
    <p:sldId id="372" r:id="rId13"/>
    <p:sldId id="316" r:id="rId14"/>
    <p:sldId id="317" r:id="rId15"/>
    <p:sldId id="381" r:id="rId16"/>
    <p:sldId id="318" r:id="rId17"/>
    <p:sldId id="315" r:id="rId18"/>
    <p:sldId id="319" r:id="rId19"/>
    <p:sldId id="321" r:id="rId20"/>
    <p:sldId id="375" r:id="rId21"/>
    <p:sldId id="376" r:id="rId22"/>
    <p:sldId id="322" r:id="rId23"/>
    <p:sldId id="377" r:id="rId24"/>
    <p:sldId id="324" r:id="rId25"/>
    <p:sldId id="326" r:id="rId26"/>
    <p:sldId id="329" r:id="rId27"/>
    <p:sldId id="330" r:id="rId28"/>
    <p:sldId id="331" r:id="rId29"/>
    <p:sldId id="332" r:id="rId30"/>
    <p:sldId id="378" r:id="rId31"/>
    <p:sldId id="333" r:id="rId32"/>
    <p:sldId id="334" r:id="rId33"/>
    <p:sldId id="338" r:id="rId34"/>
    <p:sldId id="335" r:id="rId35"/>
    <p:sldId id="337" r:id="rId36"/>
    <p:sldId id="386" r:id="rId37"/>
    <p:sldId id="339" r:id="rId38"/>
    <p:sldId id="383" r:id="rId39"/>
    <p:sldId id="340" r:id="rId40"/>
    <p:sldId id="341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1" r:id="rId60"/>
    <p:sldId id="442" r:id="rId61"/>
    <p:sldId id="443" r:id="rId62"/>
    <p:sldId id="444" r:id="rId63"/>
    <p:sldId id="445" r:id="rId64"/>
    <p:sldId id="446" r:id="rId65"/>
    <p:sldId id="447" r:id="rId66"/>
  </p:sldIdLst>
  <p:sldSz cx="12192000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66" autoAdjust="0"/>
    <p:restoredTop sz="94660" autoAdjust="0"/>
  </p:normalViewPr>
  <p:slideViewPr>
    <p:cSldViewPr snapToGrid="0" showGuides="1">
      <p:cViewPr varScale="1">
        <p:scale>
          <a:sx n="69" d="100"/>
          <a:sy n="69" d="100"/>
        </p:scale>
        <p:origin x="780" y="40"/>
      </p:cViewPr>
      <p:guideLst>
        <p:guide pos="6085"/>
        <p:guide pos="7679"/>
        <p:guide orient="horz" pos="4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gs" Target="tags/tag4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8" Type="http://schemas.openxmlformats.org/officeDocument/2006/relationships/theme" Target="../theme/theme1.xml"/><Relationship Id="rId77" Type="http://schemas.openxmlformats.org/officeDocument/2006/relationships/image" Target="../media/image2.png"/><Relationship Id="rId76" Type="http://schemas.openxmlformats.org/officeDocument/2006/relationships/image" Target="../media/image1.png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image" Target="../media/image30.jpeg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1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tags" Target="../tags/tag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2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image" Target="../media/image42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0105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45733" y="4147593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2008969" y="4594627"/>
            <a:ext cx="8393112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r>
              <a:rPr lang="zh-CN" altLang="en-US" sz="4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第一章 </a:t>
            </a:r>
            <a:r>
              <a:rPr lang="zh-CN" altLang="en-US" sz="4400" b="1" dirty="0" smtClean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</a:rPr>
              <a:t>口腔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颌面部解剖生理</a:t>
            </a:r>
            <a:endParaRPr lang="en-US" altLang="zh-CN" sz="44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/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091034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陈希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30</a:t>
            </a: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7" y="1451727"/>
            <a:ext cx="112363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口腔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oral cavity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位于颌面部区域内，包括牙、颌骨及唇、颊、腭、舌、口底、唾液腺等组织器官组成的功能性器官。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口腔是一个腔道，闭口时被舌体充满。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界限：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前界为上、下唇，向后以会厌为界与口咽腔相连接，上为腭部，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呈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穹窿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状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与下鼻道相隔，下为肌性口底，轻度凹陷，口底中央大部被舌体占据，两侧为面颊部。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口腔的解剖区域可分为口腔前庭部、牙及牙槽骨部、舌部、腭部及口底部等。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31086" y="987523"/>
            <a:ext cx="592982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二、口腔颌面部的主要生理功能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838" y="1946924"/>
            <a:ext cx="3987779" cy="2807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咀嚼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感受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感觉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发音和言语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支架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呼吸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9980" y="987523"/>
            <a:ext cx="83920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三、口腔颌面部的解剖生理特点及其临床意义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838" y="1951363"/>
            <a:ext cx="4946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位置显露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血供丰富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解剖结构复杂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自然皮肤皮纹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面部疾病影响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形态及功能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疾病易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波及毗邻部位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占位符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 cstate="print"/>
          <a:srcRect l="24147" r="24147"/>
          <a:stretch>
            <a:fillRect/>
          </a:stretch>
        </p:blipFill>
        <p:spPr>
          <a:xfrm>
            <a:off x="10094595" y="1934845"/>
            <a:ext cx="2097405" cy="2827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/>
          <a:srcRect l="25419" t="8493" r="513" b="-1"/>
          <a:stretch>
            <a:fillRect/>
          </a:stretch>
        </p:blipFill>
        <p:spPr>
          <a:xfrm>
            <a:off x="7129842" y="1951363"/>
            <a:ext cx="3134929" cy="3769052"/>
          </a:xfrm>
          <a:prstGeom prst="rect">
            <a:avLst/>
          </a:prstGeom>
        </p:spPr>
      </p:pic>
      <p:sp>
        <p:nvSpPr>
          <p:cNvPr id="13" name="文本占位符 12"/>
          <p:cNvSpPr txBox="1"/>
          <p:nvPr/>
        </p:nvSpPr>
        <p:spPr>
          <a:xfrm>
            <a:off x="7527926" y="5682663"/>
            <a:ext cx="2090983" cy="51585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颜面部皮纹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口腔颌面部解剖生理</a:t>
            </a:r>
            <a:b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: 圆角 23"/>
          <p:cNvSpPr/>
          <p:nvPr/>
        </p:nvSpPr>
        <p:spPr>
          <a:xfrm>
            <a:off x="4156609" y="1708495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口腔的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分区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: 圆角 23"/>
          <p:cNvSpPr/>
          <p:nvPr/>
        </p:nvSpPr>
        <p:spPr>
          <a:xfrm>
            <a:off x="4188057" y="279222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口腔的组织器官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: 圆角 23"/>
          <p:cNvSpPr/>
          <p:nvPr/>
        </p:nvSpPr>
        <p:spPr>
          <a:xfrm>
            <a:off x="4231600" y="3875962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乳牙与恒牙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389969" y="175945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85131" y="2794802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92388" y="390272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84250"/>
            <a:ext cx="3057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一、口腔的</a:t>
            </a:r>
            <a:r>
              <a:rPr lang="zh-CN" altLang="en-US" sz="32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分区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838" y="1727914"/>
            <a:ext cx="108343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口腔是消化管的开口，上壁为腭，下壁为口底，前方为唇，侧方为颊，与外界相通，后方与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咽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相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口腔分为固有口腔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proper cavity of mouth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和口腔前庭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vestibule of mouth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以牙槽骨和牙为分界线。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lvl="1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口腔前庭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由牙列、牙槽骨及牙龈与其外侧的唇、颊组织器官构成。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lvl="1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固有口腔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由牙列、牙槽骨及牙龈与其内侧的口腔内部组织器官舌、腭、口底等构成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1537603"/>
            <a:ext cx="10434874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口腔前庭：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位于唇、颊与牙列、牙龈及牙槽黏膜之间，因唇、颊软组织与牙列通常处于贴合状态而呈一潜在腔隙，与牙列的形态一致，呈马蹄形。 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979771"/>
            <a:ext cx="48526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（一）口腔前庭及其外表形态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2369963"/>
            <a:ext cx="9320987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外表形态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8" y="2800952"/>
            <a:ext cx="561816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）前庭沟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）上、下唇系带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）颊系带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）腮腺导管口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）磨牙后区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）翼下颌皱襞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）颊脂垫尖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/>
          <a:srcRect t="10129"/>
          <a:stretch>
            <a:fillRect/>
          </a:stretch>
        </p:blipFill>
        <p:spPr>
          <a:xfrm>
            <a:off x="6275671" y="2624808"/>
            <a:ext cx="4562180" cy="3242151"/>
          </a:xfrm>
          <a:prstGeom prst="rect">
            <a:avLst/>
          </a:prstGeom>
        </p:spPr>
      </p:pic>
      <p:sp>
        <p:nvSpPr>
          <p:cNvPr id="10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10019665" y="5866765"/>
            <a:ext cx="2172335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口腔组织器官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1567937"/>
            <a:ext cx="10495350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固有口腔：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是口腔的主要部分，其范围上为硬腭和软腭，下为舌和口底，前界和两侧界为上、下牙弓，后界为咽门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983944"/>
            <a:ext cx="48526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（二）固有口腔及其外表形态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2431213"/>
            <a:ext cx="9320987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固有口腔的外表形态</a:t>
            </a:r>
            <a:endParaRPr lang="en-US" altLang="zh-CN" sz="2000" b="1" dirty="0">
              <a:solidFill>
                <a:srgbClr val="5B9BD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7" y="2854803"/>
            <a:ext cx="3587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）牙冠、牙列或牙弓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）牙槽突、龈沟与龈乳头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）硬腭与软腭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）口底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10100945" y="5078730"/>
            <a:ext cx="2091055" cy="44513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腭乳头及腭皱襞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文本占位符 12"/>
          <p:cNvSpPr txBox="1"/>
          <p:nvPr/>
        </p:nvSpPr>
        <p:spPr>
          <a:xfrm>
            <a:off x="8716170" y="5078690"/>
            <a:ext cx="2090983" cy="380001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舌下肉阜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 l="10160" t="17472" r="2109" b="5022"/>
          <a:stretch>
            <a:fillRect/>
          </a:stretch>
        </p:blipFill>
        <p:spPr>
          <a:xfrm>
            <a:off x="4513988" y="2854803"/>
            <a:ext cx="3239911" cy="2130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/>
          <a:srcRect l="10806" t="16833" r="3780" b="3173"/>
          <a:stretch>
            <a:fillRect/>
          </a:stretch>
        </p:blipFill>
        <p:spPr>
          <a:xfrm>
            <a:off x="8141707" y="2854803"/>
            <a:ext cx="3239911" cy="213097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6599" y="968088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二、口腔的组织器官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869170" y="5335270"/>
            <a:ext cx="2322830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唇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鼻表面形态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1" cstate="print"/>
          <a:srcRect t="21836"/>
          <a:stretch>
            <a:fillRect/>
          </a:stretch>
        </p:blipFill>
        <p:spPr bwMode="auto">
          <a:xfrm>
            <a:off x="6095591" y="2335470"/>
            <a:ext cx="5274310" cy="2999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767204" y="1711753"/>
            <a:ext cx="44414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唇</a:t>
            </a:r>
            <a:endParaRPr lang="en-US" altLang="zh-CN" sz="2800" b="1" dirty="0" smtClean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分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上唇和下唇。上、下唇联合处形成口角，上、下唇之间称口裂，上唇上面与鼻底相连，两侧以鼻唇沟为界。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7" y="1646547"/>
            <a:ext cx="112363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界限：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位于面部两侧，形成口腔前庭外侧壁，上界为颧骨颧弓，下达下颌骨下缘，前达鼻唇沟、口角，后以咬肌前缘为界。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组成：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皮肤、浅层表情肌、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颊脂体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、颊肌和黏膜。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颊脂体与颧后及颞下脂体联为一体，当感染时，可通过相连的蜂窝组织互相扩散。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皮脂腺迷路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颊黏膜偏后区域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的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颗粒状黄白色斑点，有时也可见于唇红部，无临床意义。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7838" y="984250"/>
            <a:ext cx="1620957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（二）颊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14464" t="8091"/>
          <a:stretch>
            <a:fillRect/>
          </a:stretch>
        </p:blipFill>
        <p:spPr>
          <a:xfrm>
            <a:off x="6328086" y="1463524"/>
            <a:ext cx="4157653" cy="3863390"/>
          </a:xfrm>
          <a:prstGeom prst="rect">
            <a:avLst/>
          </a:prstGeom>
        </p:spPr>
      </p:pic>
      <p:sp>
        <p:nvSpPr>
          <p:cNvPr id="7" name="文本占位符 12"/>
          <p:cNvSpPr txBox="1"/>
          <p:nvPr/>
        </p:nvSpPr>
        <p:spPr>
          <a:xfrm>
            <a:off x="7441040" y="5509832"/>
            <a:ext cx="1983163" cy="41730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牙体结构      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38" y="983473"/>
            <a:ext cx="1620957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（三）牙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7838" y="1838226"/>
            <a:ext cx="56181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组成：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牙冠、牙根和牙颈。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髓腔：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牙体内有一与牙体外形相似、内含牙髓的腔。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冠部的称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髓室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，根部的称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根管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，髓室和根管的交界处称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根管口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，根管末端的开口称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根尖孔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文本占位符 1"/>
          <p:cNvSpPr txBox="1"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第一章 </a:t>
            </a:r>
            <a:r>
              <a:rPr lang="zh-CN" altLang="en-US" sz="28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口腔颌面部解剖</a:t>
            </a:r>
            <a:r>
              <a:rPr lang="zh-CN" altLang="en-US" sz="2800" b="1" dirty="0" smtClean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生理</a:t>
            </a:r>
            <a:br>
              <a:rPr lang="en-US" altLang="zh-CN" sz="573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838200" y="1949450"/>
            <a:ext cx="11022330" cy="4908550"/>
          </a:xfrm>
          <a:ln>
            <a:noFill/>
          </a:ln>
        </p:spPr>
        <p:txBody>
          <a:bodyPr anchor="t">
            <a:noAutofit/>
          </a:bodyPr>
          <a:lstStyle/>
          <a:p>
            <a:pPr marL="342900" indent="-342900" algn="l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颌面部为人体最显露的部位，是人体轮廓美、容貌美最重要的形体表达区域。口腔颌面部的组织器官具有摄食、咀嚼、感受味觉、吞咽、表情及辅助语言和呼吸等功能。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口腔颌面部解剖生理主要阐明口腔、颅、颌、面、颈部的解剖结构，通过口腔颌面部解剖知识的学习，将为口腔临床知识的学习奠定必要的基础。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1" cstate="print"/>
          <a:srcRect l="5053" t="11362"/>
          <a:stretch>
            <a:fillRect/>
          </a:stretch>
        </p:blipFill>
        <p:spPr bwMode="auto">
          <a:xfrm>
            <a:off x="4450103" y="980412"/>
            <a:ext cx="5588000" cy="397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本占位符 12"/>
          <p:cNvSpPr txBox="1"/>
          <p:nvPr/>
        </p:nvSpPr>
        <p:spPr>
          <a:xfrm>
            <a:off x="4647401" y="5342132"/>
            <a:ext cx="5160316" cy="41730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乳牙列及恒牙列的数目和形态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Shape 103"/>
          <p:cNvSpPr/>
          <p:nvPr/>
        </p:nvSpPr>
        <p:spPr>
          <a:xfrm>
            <a:off x="477839" y="984250"/>
            <a:ext cx="3949018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牙冠的形态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前牙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后牙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牙根的数目和形态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单根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多根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9" y="984250"/>
            <a:ext cx="561816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牙的组织结构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釉质、牙本质、牙骨质、牙髓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牙周组织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牙槽骨、牙周膜、牙龈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/>
          <a:srcRect l="29548" t="7963" r="5578"/>
          <a:stretch>
            <a:fillRect/>
          </a:stretch>
        </p:blipFill>
        <p:spPr>
          <a:xfrm>
            <a:off x="6146822" y="1065061"/>
            <a:ext cx="3330222" cy="4488243"/>
          </a:xfrm>
          <a:prstGeom prst="rect">
            <a:avLst/>
          </a:prstGeom>
        </p:spPr>
      </p:pic>
      <p:sp>
        <p:nvSpPr>
          <p:cNvPr id="7" name="文本占位符 12"/>
          <p:cNvSpPr txBox="1"/>
          <p:nvPr/>
        </p:nvSpPr>
        <p:spPr>
          <a:xfrm>
            <a:off x="6301867" y="5650203"/>
            <a:ext cx="3059289" cy="41730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牙体及牙周组织结构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977966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（四）咬合关系</a:t>
            </a:r>
            <a:r>
              <a:rPr lang="zh-CN" altLang="en-US" sz="28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、与</a:t>
            </a: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牙弓关系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0" y="5715635"/>
            <a:ext cx="2529205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异常</a:t>
            </a:r>
            <a:r>
              <a:rPr lang="zh-CN" altLang="zh-CN" sz="1400" b="1" dirty="0" smtClean="0">
                <a:latin typeface="Times New Roman" panose="02020603050405020304"/>
                <a:ea typeface="微软雅黑" panose="020B0503020204020204" pitchFamily="34" charset="-122"/>
              </a:rPr>
              <a:t>的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</a:t>
            </a:r>
            <a:r>
              <a:rPr lang="zh-CN" altLang="zh-CN" sz="1400" b="1" dirty="0" smtClean="0">
                <a:latin typeface="Times New Roman" panose="02020603050405020304"/>
                <a:ea typeface="微软雅黑" panose="020B0503020204020204" pitchFamily="34" charset="-122"/>
              </a:rPr>
              <a:t>关系</a:t>
            </a:r>
            <a:r>
              <a:rPr lang="en-US" altLang="zh-CN" sz="1400" b="1" dirty="0" smtClean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1813270"/>
            <a:ext cx="2529290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反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开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深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覆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深覆盖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对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刃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锁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1" cstate="print"/>
          <a:srcRect l="36526" t="9180"/>
          <a:stretch>
            <a:fillRect/>
          </a:stretch>
        </p:blipFill>
        <p:spPr bwMode="auto">
          <a:xfrm>
            <a:off x="2767834" y="1772330"/>
            <a:ext cx="2529289" cy="3832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10562" t="16501" r="4189" b="2831"/>
          <a:stretch>
            <a:fillRect/>
          </a:stretch>
        </p:blipFill>
        <p:spPr>
          <a:xfrm>
            <a:off x="6443323" y="2447340"/>
            <a:ext cx="4495610" cy="2980266"/>
          </a:xfrm>
          <a:prstGeom prst="rect">
            <a:avLst/>
          </a:prstGeom>
        </p:spPr>
      </p:pic>
      <p:sp>
        <p:nvSpPr>
          <p:cNvPr id="14" name="文本占位符 12"/>
          <p:cNvSpPr txBox="1"/>
          <p:nvPr/>
        </p:nvSpPr>
        <p:spPr>
          <a:xfrm>
            <a:off x="7426483" y="5715879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反</a:t>
            </a: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/>
          <a:srcRect l="10330" t="16464" r="5916" b="3922"/>
          <a:stretch>
            <a:fillRect/>
          </a:stretch>
        </p:blipFill>
        <p:spPr>
          <a:xfrm>
            <a:off x="6412522" y="1501031"/>
            <a:ext cx="4482573" cy="29996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l="10020" t="16034" r="5309" b="2515"/>
          <a:stretch>
            <a:fillRect/>
          </a:stretch>
        </p:blipFill>
        <p:spPr>
          <a:xfrm>
            <a:off x="1296905" y="1501031"/>
            <a:ext cx="4495610" cy="299969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占位符 12"/>
          <p:cNvSpPr txBox="1"/>
          <p:nvPr/>
        </p:nvSpPr>
        <p:spPr>
          <a:xfrm>
            <a:off x="228006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前牙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开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 txBox="1"/>
          <p:nvPr/>
        </p:nvSpPr>
        <p:spPr>
          <a:xfrm>
            <a:off x="738264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前牙深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覆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/>
          <a:srcRect l="9398" t="16205" r="8227" b="3562"/>
          <a:stretch>
            <a:fillRect/>
          </a:stretch>
        </p:blipFill>
        <p:spPr>
          <a:xfrm>
            <a:off x="6412522" y="1532446"/>
            <a:ext cx="4484770" cy="299969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9255" t="17161" r="7991" b="2734"/>
          <a:stretch>
            <a:fillRect/>
          </a:stretch>
        </p:blipFill>
        <p:spPr>
          <a:xfrm>
            <a:off x="1296905" y="1548166"/>
            <a:ext cx="4482574" cy="299969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占位符 12"/>
          <p:cNvSpPr txBox="1"/>
          <p:nvPr/>
        </p:nvSpPr>
        <p:spPr>
          <a:xfrm>
            <a:off x="228006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后牙正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锁</a:t>
            </a:r>
            <a:r>
              <a:rPr lang="en-US" altLang="zh-CN" sz="1400" b="1" dirty="0" smtClean="0">
                <a:latin typeface="Times New Roman" panose="02020603050405020304"/>
                <a:ea typeface="微软雅黑" panose="020B0503020204020204" pitchFamily="34" charset="-122"/>
              </a:rPr>
              <a:t>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 txBox="1"/>
          <p:nvPr/>
        </p:nvSpPr>
        <p:spPr>
          <a:xfrm>
            <a:off x="738264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后牙</a:t>
            </a: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反锁</a:t>
            </a:r>
            <a:r>
              <a:rPr lang="en-US" altLang="zh-CN" sz="1400" b="1" dirty="0" smtClean="0">
                <a:latin typeface="Times New Roman" panose="02020603050405020304"/>
                <a:ea typeface="微软雅黑" panose="020B0503020204020204" pitchFamily="34" charset="-122"/>
              </a:rPr>
              <a:t>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975509"/>
            <a:ext cx="1620957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（五）舌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/>
          <a:srcRect l="20461" t="9962"/>
          <a:stretch>
            <a:fillRect/>
          </a:stretch>
        </p:blipFill>
        <p:spPr>
          <a:xfrm>
            <a:off x="7501292" y="1220611"/>
            <a:ext cx="4107188" cy="4468198"/>
          </a:xfrm>
          <a:prstGeom prst="rect">
            <a:avLst/>
          </a:prstGeom>
        </p:spPr>
      </p:pic>
      <p:sp>
        <p:nvSpPr>
          <p:cNvPr id="12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305925" y="5781675"/>
            <a:ext cx="2886075" cy="45593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zh-CN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舌的分区及</a:t>
            </a:r>
            <a:r>
              <a:rPr lang="en-US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种舌乳头分布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838" y="1666862"/>
            <a:ext cx="67128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功能：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味觉，能协助相关的组织器官完成语言、咀嚼、吞咽等重要生理功能。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舌前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2/3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为舌体部，活动度大，其前端为舌尖，上面为舌背，下面为舌腹，两侧为舌缘。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舌后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1/3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为舌根部，活动度小。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舌体部和舌根部以人字沟为界，其形态呈倒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V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形，尖端向后有一凹陷处为甲状舌管残迹，称为</a:t>
            </a: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舌盲孔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舌乳头：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丝状乳头、菌状乳头、轮廓乳头、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叶状乳头。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l="9115" t="15420" r="4166" b="1625"/>
          <a:stretch>
            <a:fillRect/>
          </a:stretch>
        </p:blipFill>
        <p:spPr bwMode="auto">
          <a:xfrm>
            <a:off x="6412523" y="1513593"/>
            <a:ext cx="4482574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/>
          <a:srcRect l="9588" t="16697" r="8528" b="3715"/>
          <a:stretch>
            <a:fillRect/>
          </a:stretch>
        </p:blipFill>
        <p:spPr>
          <a:xfrm>
            <a:off x="1294708" y="1516092"/>
            <a:ext cx="4482574" cy="299719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占位符 12"/>
          <p:cNvSpPr txBox="1"/>
          <p:nvPr/>
        </p:nvSpPr>
        <p:spPr>
          <a:xfrm>
            <a:off x="1997261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丝状乳头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 txBox="1"/>
          <p:nvPr/>
        </p:nvSpPr>
        <p:spPr>
          <a:xfrm>
            <a:off x="7439199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菌状乳头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l="8984" t="15740" r="2553" b="2926"/>
          <a:stretch>
            <a:fillRect/>
          </a:stretch>
        </p:blipFill>
        <p:spPr bwMode="auto">
          <a:xfrm>
            <a:off x="6412522" y="1501031"/>
            <a:ext cx="4482574" cy="299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 rotWithShape="1">
          <a:blip r:embed="rId2" cstate="print"/>
          <a:srcRect l="11430" t="16010" r="4194" b="1818"/>
          <a:stretch>
            <a:fillRect/>
          </a:stretch>
        </p:blipFill>
        <p:spPr bwMode="auto">
          <a:xfrm>
            <a:off x="1313562" y="1501032"/>
            <a:ext cx="4482574" cy="299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占位符 12"/>
          <p:cNvSpPr txBox="1"/>
          <p:nvPr/>
        </p:nvSpPr>
        <p:spPr>
          <a:xfrm>
            <a:off x="228006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轮廓乳头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 txBox="1"/>
          <p:nvPr/>
        </p:nvSpPr>
        <p:spPr>
          <a:xfrm>
            <a:off x="7382645" y="4958111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叶状乳头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9" y="1885360"/>
            <a:ext cx="11236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构成口腔的上界，将口腔与鼻腔、鼻咽部分隔开。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硬腭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前部，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由两侧上颌骨的腭突和腭骨水平板组成，口腔面覆盖以致密的黏骨膜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组织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软腭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后部，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为可以活动的肌性部分。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7838" y="976802"/>
            <a:ext cx="3283271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（六）腭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palate</a:t>
            </a:r>
            <a:r>
              <a:rPr lang="zh-CN" altLang="en-US" sz="280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984869"/>
            <a:ext cx="55979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（七）口底（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floor of </a:t>
            </a:r>
            <a:r>
              <a:rPr lang="en-US" altLang="zh-CN" sz="28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the </a:t>
            </a:r>
            <a:r>
              <a:rPr lang="en-US" altLang="zh-CN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mouth</a:t>
            </a: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 l="9668" t="11508"/>
          <a:stretch>
            <a:fillRect/>
          </a:stretch>
        </p:blipFill>
        <p:spPr>
          <a:xfrm>
            <a:off x="6946272" y="1336431"/>
            <a:ext cx="4763649" cy="3932916"/>
          </a:xfrm>
          <a:prstGeom prst="rect">
            <a:avLst/>
          </a:prstGeom>
        </p:spPr>
      </p:pic>
      <p:sp>
        <p:nvSpPr>
          <p:cNvPr id="10" name="文本占位符 12"/>
          <p:cNvSpPr txBox="1"/>
          <p:nvPr/>
        </p:nvSpPr>
        <p:spPr>
          <a:xfrm>
            <a:off x="8212738" y="5274182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口底结构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7839" y="1710621"/>
            <a:ext cx="56181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又称</a:t>
            </a: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舌下部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，为位于舌体和口底黏膜之下，下颌舌骨肌和颏舌骨肌之上，下颌骨体内侧面与舌根之间的部分。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舌系带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舌下肉阜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导管的开口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535112" y="208603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3209816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428084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2059271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第一节  概述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3163284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颌面部解剖生理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4280841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面部解剖生理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 rotWithShape="1">
          <a:blip r:embed="rId1" cstate="print"/>
          <a:srcRect l="35934" t="7873"/>
          <a:stretch>
            <a:fillRect/>
          </a:stretch>
        </p:blipFill>
        <p:spPr bwMode="auto">
          <a:xfrm>
            <a:off x="7474857" y="1477139"/>
            <a:ext cx="2966097" cy="436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7838" y="1659159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（一）乳牙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2550" y="984250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三、乳牙与恒牙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869170" y="5839460"/>
            <a:ext cx="2322830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上、下颌</a:t>
            </a: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乳牙列及命名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7838" y="2321454"/>
            <a:ext cx="5849068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乳牙的乳牙的数目、名称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3855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数目：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20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个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上下牙列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左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、右侧各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个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3855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名称：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乳中切牙、乳侧切牙、乳尖牙、第一乳磨牙、第二乳磨牙 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03006" y="2639278"/>
          <a:ext cx="5478642" cy="3017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39321"/>
                <a:gridCol w="2739321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牙名称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与次序</a:t>
                      </a:r>
                      <a:endParaRPr lang="zh-CN" altLang="en-US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微软雅黑" panose="020B0503020204020204" pitchFamily="34" charset="-122"/>
                          <a:cs typeface="+mn-cs"/>
                        </a:rPr>
                        <a:t>萌出时间（月）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乳中切牙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乳侧切牙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第一乳磨牙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乳尖牙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第二乳磨牙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12520" y="1990793"/>
            <a:ext cx="3627454" cy="507831"/>
          </a:xfrm>
          <a:prstGeom prst="rect">
            <a:avLst/>
          </a:prstGeom>
          <a:noFill/>
          <a:ln w="12700">
            <a:solidFill>
              <a:srgbClr val="127FB8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乳牙萌出时间</a:t>
            </a:r>
            <a:r>
              <a:rPr lang="zh-CN" altLang="en-US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与次序</a:t>
            </a:r>
            <a:endParaRPr lang="zh-CN" altLang="en-US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Shape 103"/>
          <p:cNvSpPr/>
          <p:nvPr/>
        </p:nvSpPr>
        <p:spPr>
          <a:xfrm>
            <a:off x="477838" y="984250"/>
            <a:ext cx="599592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乳牙萌出时间和次序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r="14207" b="7361"/>
          <a:stretch>
            <a:fillRect/>
          </a:stretch>
        </p:blipFill>
        <p:spPr>
          <a:xfrm>
            <a:off x="6761019" y="1885272"/>
            <a:ext cx="4535055" cy="364720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984250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（二）恒牙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8256270" y="5511800"/>
            <a:ext cx="3935730" cy="47434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b="1" dirty="0">
                <a:latin typeface="Times New Roman" panose="02020603050405020304"/>
                <a:ea typeface="微软雅黑" panose="020B0503020204020204" pitchFamily="34" charset="-122"/>
              </a:rPr>
              <a:t>上、下颌恒牙列及命名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7839" y="1646545"/>
            <a:ext cx="5618162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恒牙的乳牙的数目、名称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数目：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28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32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个，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上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下颌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的左右侧各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8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个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名称：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切牙、侧切牙、尖牙、第一前磨牙、第二前磨牙、第一磨牙、第二磨牙、第三磨牙 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1" cstate="print"/>
          <a:srcRect l="34024" t="10446"/>
          <a:stretch>
            <a:fillRect/>
          </a:stretch>
        </p:blipFill>
        <p:spPr bwMode="auto">
          <a:xfrm>
            <a:off x="6599162" y="1091932"/>
            <a:ext cx="4903409" cy="436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8315" y="1394460"/>
          <a:ext cx="6557010" cy="469836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5670"/>
                <a:gridCol w="2185670"/>
                <a:gridCol w="2185670"/>
              </a:tblGrid>
              <a:tr h="5727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牙名称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与次序</a:t>
                      </a:r>
                      <a:endParaRPr lang="zh-CN" altLang="en-US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/>
                          <a:ea typeface="微软雅黑" panose="020B0503020204020204" pitchFamily="34" charset="-122"/>
                          <a:cs typeface="+mn-cs"/>
                        </a:rPr>
                        <a:t>萌出时间（岁）</a:t>
                      </a:r>
                      <a:endParaRPr kumimoji="0" lang="zh-CN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imes New Roman" panose="02020603050405020304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 hMerge="1">
                  <a:tcPr anchor="ctr"/>
                </a:tc>
              </a:tr>
              <a:tr h="467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上颌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下颌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第一磨牙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中切牙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侧切牙</a:t>
                      </a:r>
                      <a:endParaRPr lang="en-US" altLang="zh-CN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尖牙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第一前磨牙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第二前磨牙</a:t>
                      </a:r>
                      <a:endParaRPr lang="en-US" altLang="zh-CN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第二磨牙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imes New Roman" panose="02020603050405020304"/>
                          <a:ea typeface="微软雅黑" panose="020B0503020204020204" pitchFamily="34" charset="-122"/>
                        </a:rPr>
                        <a:t>第三磨牙</a:t>
                      </a:r>
                      <a:endParaRPr lang="zh-CN" altLang="en-US" dirty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zh-CN" altLang="en-US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dirty="0" smtClean="0">
                          <a:latin typeface="Times New Roman" panose="02020603050405020304"/>
                          <a:ea typeface="微软雅黑" panose="020B0503020204020204" pitchFamily="34" charset="-122"/>
                        </a:rPr>
                        <a:t>26</a:t>
                      </a:r>
                      <a:endParaRPr lang="en-US" altLang="zh-CN" dirty="0">
                        <a:latin typeface="Times New Roman" panose="02020603050405020304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Shape 103"/>
          <p:cNvSpPr/>
          <p:nvPr/>
        </p:nvSpPr>
        <p:spPr>
          <a:xfrm>
            <a:off x="488633" y="811530"/>
            <a:ext cx="4242112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恒牙萌出时间和次序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5" y="603827"/>
            <a:ext cx="3595255" cy="54887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Shape 103"/>
          <p:cNvSpPr/>
          <p:nvPr/>
        </p:nvSpPr>
        <p:spPr>
          <a:xfrm>
            <a:off x="692727" y="1095086"/>
            <a:ext cx="4242112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乳牙和恒牙的鉴别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2727" y="1911927"/>
            <a:ext cx="6151418" cy="376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体积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恒牙体积较大，磨牙体积以第一磨牙最大，第二磨牙次之。乳牙体积比同名恒牙要小，乳磨牙体积以第一乳磨牙较小，而第二乳磨牙较大。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颜色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恒牙牙冠呈乳白色偏黄，乳牙牙冠呈白坚色。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颈嵴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恒牙颈嵴突起不明显，乳牙颈嵴突起明显。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冠根分界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恒牙牙冠颈部缩窄。形态上与牙根的分界不太明显。乳牙牙冠颈嵴突出，颈部明显缩小，冠根分明。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5.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牙根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恒前牙根尖可偏远中。乳前牙根尖可偏唇侧。恒磨牙根干较长，根分叉小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乳磨牙根干短，根分叉大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7706"/>
          <a:stretch>
            <a:fillRect/>
          </a:stretch>
        </p:blipFill>
        <p:spPr>
          <a:xfrm>
            <a:off x="6844145" y="1911927"/>
            <a:ext cx="4636655" cy="402301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976098"/>
            <a:ext cx="3416320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（三）临床牙位记录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7838" y="1658197"/>
            <a:ext cx="3374231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部位记录法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）恒牙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 rotWithShape="1">
          <a:blip r:embed="rId1" cstate="print"/>
          <a:srcRect t="58506"/>
          <a:stretch>
            <a:fillRect/>
          </a:stretch>
        </p:blipFill>
        <p:spPr bwMode="auto">
          <a:xfrm>
            <a:off x="3066985" y="2670331"/>
            <a:ext cx="6058030" cy="199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 rotWithShape="1">
          <a:blip r:embed="rId1" cstate="print"/>
          <a:srcRect t="54810"/>
          <a:stretch>
            <a:fillRect/>
          </a:stretch>
        </p:blipFill>
        <p:spPr bwMode="auto">
          <a:xfrm>
            <a:off x="2508387" y="1930776"/>
            <a:ext cx="7175225" cy="327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hape 103"/>
          <p:cNvSpPr/>
          <p:nvPr/>
        </p:nvSpPr>
        <p:spPr>
          <a:xfrm>
            <a:off x="477838" y="975772"/>
            <a:ext cx="337423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514350" indent="-51435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）乳牙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616738" y="995825"/>
            <a:ext cx="4556588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国际牙科联合会系统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838" y="1598464"/>
            <a:ext cx="106793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b="1" kern="950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恒牙</a:t>
            </a:r>
            <a:endParaRPr lang="zh-CN" altLang="zh-CN" sz="2000" b="1" kern="950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864235" eaLnBrk="0" hangingPunct="0">
              <a:lnSpc>
                <a:spcPct val="150000"/>
              </a:lnSpc>
            </a:pPr>
            <a:r>
              <a:rPr lang="en-US" altLang="zh-CN" kern="950" dirty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18  17  16  15  14  13  12  11  21  22  23  24  25  26  27  28</a:t>
            </a:r>
            <a:endParaRPr lang="zh-CN" altLang="zh-CN" kern="950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864235" eaLnBrk="0" hangingPunct="0">
              <a:lnSpc>
                <a:spcPct val="150000"/>
              </a:lnSpc>
            </a:pPr>
            <a:r>
              <a:rPr lang="en-US" altLang="zh-CN" kern="950" dirty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48  47  46  45  44  43  42  41  31  32  33  34  35  36  37  38</a:t>
            </a:r>
            <a:endParaRPr lang="en-US" altLang="zh-CN" kern="950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490" y="3392048"/>
            <a:ext cx="106793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kern="950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）乳牙</a:t>
            </a:r>
            <a:endParaRPr lang="zh-CN" altLang="zh-CN" sz="2000" b="1" kern="950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864235" eaLnBrk="0" hangingPunct="0">
              <a:lnSpc>
                <a:spcPct val="150000"/>
              </a:lnSpc>
            </a:pPr>
            <a:r>
              <a:rPr lang="en-US" altLang="zh-CN" kern="950" dirty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55  54  53  52  51  61  62  63  64  65</a:t>
            </a:r>
            <a:endParaRPr lang="en-US" altLang="zh-CN" kern="950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864235" eaLnBrk="0" hangingPunct="0">
              <a:lnSpc>
                <a:spcPct val="150000"/>
              </a:lnSpc>
            </a:pPr>
            <a:r>
              <a:rPr lang="en-US" altLang="zh-CN" kern="950" dirty="0">
                <a:solidFill>
                  <a:srgbClr val="000000"/>
                </a:solidFill>
                <a:latin typeface="Times New Roman" panose="02020603050405020304"/>
                <a:ea typeface="微软雅黑" panose="020B0503020204020204" pitchFamily="34" charset="-122"/>
              </a:rPr>
              <a:t>85  84  83  82  81  71  72  73  74  75</a:t>
            </a:r>
            <a:endParaRPr lang="zh-CN" altLang="zh-CN" kern="950" dirty="0">
              <a:solidFill>
                <a:srgbClr val="00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72932" y="2540523"/>
            <a:ext cx="637849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87872" y="2027567"/>
            <a:ext cx="11152" cy="10259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072932" y="4338514"/>
            <a:ext cx="4059044" cy="1115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097530" y="3958682"/>
            <a:ext cx="0" cy="75828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1" cstate="print"/>
          <a:srcRect t="50000"/>
          <a:stretch>
            <a:fillRect/>
          </a:stretch>
        </p:blipFill>
        <p:spPr bwMode="auto">
          <a:xfrm>
            <a:off x="3148362" y="1402539"/>
            <a:ext cx="5968302" cy="166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7838" y="970045"/>
            <a:ext cx="41344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（四）乳牙与恒牙的替换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373235" y="5819775"/>
            <a:ext cx="2818765" cy="44196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混合牙列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 cstate="print"/>
          <a:srcRect l="9674" t="21764" r="3832" b="1662"/>
          <a:stretch>
            <a:fillRect/>
          </a:stretch>
        </p:blipFill>
        <p:spPr bwMode="auto">
          <a:xfrm>
            <a:off x="4042455" y="3038581"/>
            <a:ext cx="4180115" cy="264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0105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45733" y="4147593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2008969" y="4594627"/>
            <a:ext cx="8393112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r>
              <a:rPr lang="zh-CN" altLang="en-US" sz="4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第一章 </a:t>
            </a:r>
            <a:r>
              <a:rPr lang="zh-CN" altLang="en-US" sz="4400" b="1" dirty="0" smtClean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</a:rPr>
              <a:t>口腔</a:t>
            </a:r>
            <a:r>
              <a:rPr lang="zh-CN" altLang="en-US" sz="4400" b="1" dirty="0">
                <a:solidFill>
                  <a:srgbClr val="C00000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颌面部解剖生理</a:t>
            </a:r>
            <a:endParaRPr lang="en-US" altLang="zh-CN" sz="44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/>
            <a:endParaRPr lang="en-US" altLang="zh-CN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091034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陈希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7</a:t>
            </a: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32783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808" y="1861203"/>
            <a:ext cx="6942463" cy="553998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口腔的分区及其表面标志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、口腔组织器官、乳牙与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恒牙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21808" y="3465952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口腔前庭、固有口腔的解剖生理特点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21808" y="5043867"/>
            <a:ext cx="6942463" cy="1015663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牙体及牙周组织的结构、上下颌骨解剖</a:t>
            </a:r>
            <a:r>
              <a:rPr lang="zh-CN" altLang="en-US" sz="20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特点、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颌面部的解剖生理特点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颌面部解剖生理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: 圆角 23"/>
          <p:cNvSpPr/>
          <p:nvPr/>
        </p:nvSpPr>
        <p:spPr>
          <a:xfrm>
            <a:off x="2673526" y="1708495"/>
            <a:ext cx="3222449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表面形态标志与协调关系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: 圆角 23"/>
          <p:cNvSpPr/>
          <p:nvPr/>
        </p:nvSpPr>
        <p:spPr>
          <a:xfrm>
            <a:off x="2716125" y="2792228"/>
            <a:ext cx="2524977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颌骨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: 圆角 23"/>
          <p:cNvSpPr/>
          <p:nvPr/>
        </p:nvSpPr>
        <p:spPr>
          <a:xfrm>
            <a:off x="2759669" y="3875962"/>
            <a:ext cx="2537190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肌肉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18037" y="175945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13199" y="2794802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920456" y="390272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: 圆角 23"/>
          <p:cNvSpPr/>
          <p:nvPr/>
        </p:nvSpPr>
        <p:spPr>
          <a:xfrm>
            <a:off x="2767103" y="4875854"/>
            <a:ext cx="2537190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血管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27890" y="4902618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 rotWithShape="1">
          <a:blip r:embed="rId1" cstate="print"/>
          <a:srcRect l="11406" t="8466"/>
          <a:stretch>
            <a:fillRect/>
          </a:stretch>
        </p:blipFill>
        <p:spPr bwMode="auto">
          <a:xfrm>
            <a:off x="7041053" y="1913641"/>
            <a:ext cx="4667040" cy="35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43029" y="984250"/>
            <a:ext cx="5519460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一、表面形态标志与协调关系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10068560" y="5519420"/>
            <a:ext cx="2123440" cy="43624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Times New Roman" panose="02020603050405020304"/>
                <a:ea typeface="微软雅黑" panose="020B0503020204020204" pitchFamily="34" charset="-122"/>
              </a:rPr>
              <a:t>颌面部表面解剖标志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38" y="1476341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（一）表面形态标志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837" y="2059002"/>
            <a:ext cx="67619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睑部区域的表面标志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睑裂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睑内侧联合和睑外侧联合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内眦和外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眦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鼻部区域的表面标志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鼻根、鼻尖和鼻背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鼻底和鼻前孔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鼻小柱和鼻翼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鼻面沟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鼻唇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沟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 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口唇区域的表面标志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唇面沟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口裂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、口角、唇红、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唇红缘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唇弓和人中点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唇峰和唇珠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、人中、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人中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嵴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 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下颌及颏部区域的表面标志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颏唇沟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颏下点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颏孔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其他区域的表面标志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耳屏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眶下孔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腮腺导管的体表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投影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8" y="984250"/>
            <a:ext cx="44935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（二）表面形态的协调关系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1731963" y="1874397"/>
            <a:ext cx="5040397" cy="23563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颌面部的水平比例关系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颌面部的垂直比例关系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鼻、眼、眉关系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鼻、唇、颏关系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左右对称关系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1" cstate="print"/>
          <a:srcRect l="11406" t="8466"/>
          <a:stretch>
            <a:fillRect/>
          </a:stretch>
        </p:blipFill>
        <p:spPr bwMode="auto">
          <a:xfrm>
            <a:off x="6193673" y="1521757"/>
            <a:ext cx="5273498" cy="393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t="27248"/>
          <a:stretch>
            <a:fillRect/>
          </a:stretch>
        </p:blipFill>
        <p:spPr bwMode="auto">
          <a:xfrm>
            <a:off x="5337405" y="1736722"/>
            <a:ext cx="6571785" cy="369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30" y="976124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二、颌骨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918325" y="5430520"/>
            <a:ext cx="5273675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38" y="1396800"/>
            <a:ext cx="2339102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（一）上颌骨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036644"/>
            <a:ext cx="5091729" cy="28180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解剖特点</a:t>
            </a:r>
            <a:endParaRPr lang="en-US" altLang="zh-CN" sz="2000" b="1" dirty="0">
              <a:solidFill>
                <a:srgbClr val="5B9BD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上颌骨体：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分为四壁一腔，为前、后、上、内四壁和上颌窦腔构成的形态不规则骨体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上颌骨突：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包含额突、颧突、牙槽突和腭突。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1" cstate="print"/>
          <a:srcRect l="7557" t="12991" b="-81"/>
          <a:stretch>
            <a:fillRect/>
          </a:stretch>
        </p:blipFill>
        <p:spPr bwMode="auto">
          <a:xfrm>
            <a:off x="6607845" y="1103971"/>
            <a:ext cx="4603742" cy="3702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占位符 12"/>
          <p:cNvSpPr txBox="1"/>
          <p:nvPr/>
        </p:nvSpPr>
        <p:spPr>
          <a:xfrm>
            <a:off x="7395908" y="5051152"/>
            <a:ext cx="3195376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腭部结构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732" y="1267465"/>
            <a:ext cx="56634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-358775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腭突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指在牙槽突内侧伸出的水平骨板，后份接腭骨的水平板，两侧在正中线相连组成硬腭，将鼻腔与口腔隔开。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切牙孔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腭前孔</a:t>
            </a:r>
            <a:r>
              <a:rPr lang="zh-CN" altLang="en-US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）：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鼻腭神经血管通过。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腭大孔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腭后孔</a:t>
            </a:r>
            <a:r>
              <a:rPr lang="zh-CN" altLang="en-US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）：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腭前神经血管通过。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腭小孔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腭中、后神经由此通过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7838" y="984250"/>
            <a:ext cx="3374231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解剖特点及临床意义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837" y="1493941"/>
            <a:ext cx="11236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支柱式结构及其临床</a:t>
            </a:r>
            <a:r>
              <a:rPr lang="zh-CN" altLang="zh-CN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意义</a:t>
            </a:r>
            <a:endParaRPr lang="zh-CN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上颌骨与多数邻骨相连，且骨体中央为一空腔，因而形成支柱式结构。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当遭受外力打击时，力量可通过多数邻骨传导分散，不致发生骨折；若打击力量过重，则上颌骨和邻骨结合部最易发生骨折；当打击力量过大，传导至相邻的头颅骨骼时，常常合并颅底骨折并导致颅脑损伤。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上颌骨骨质疏松，血运丰富，骨折后愈合较快，一旦骨折应及早复位，以免发生错位愈合。发生化脓感染时，疏松的骨质有利于脓液穿破骨质而达到引流的目的，因此，上颌骨较少发生颌骨骨髓炎。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837" y="967651"/>
            <a:ext cx="11236325" cy="340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）解剖薄弱部位及其临床</a:t>
            </a:r>
            <a:r>
              <a:rPr lang="zh-CN" altLang="en-US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意义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第一薄弱线：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从梨状孔下部平行牙槽突底经上颌结节至蝶骨翼突，当骨折沿此薄弱线发生时，称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</a:t>
            </a:r>
            <a:r>
              <a:rPr lang="en-US" altLang="zh-CN" sz="2000" dirty="0" err="1" smtClean="0">
                <a:latin typeface="Times New Roman" panose="02020603050405020304"/>
                <a:ea typeface="微软雅黑" panose="020B0503020204020204" pitchFamily="34" charset="-122"/>
              </a:rPr>
              <a:t>FortⅠ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型骨折，骨折线称为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</a:t>
            </a:r>
            <a:r>
              <a:rPr lang="en-US" altLang="zh-CN" sz="2000" dirty="0" err="1" smtClean="0">
                <a:latin typeface="Times New Roman" panose="02020603050405020304"/>
                <a:ea typeface="微软雅黑" panose="020B0503020204020204" pitchFamily="34" charset="-122"/>
              </a:rPr>
              <a:t>FortⅠ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型骨折线。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第二薄弱线：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通过鼻骨、泪骨、向外经眶底，向外下经颧颌缝从颧骨下方至蝶骨翼突，当骨折沿此薄弱线发生时称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</a:t>
            </a:r>
            <a:r>
              <a:rPr lang="en-US" altLang="zh-CN" sz="2000" dirty="0" err="1" smtClean="0">
                <a:latin typeface="Times New Roman" panose="02020603050405020304"/>
                <a:ea typeface="微软雅黑" panose="020B0503020204020204" pitchFamily="34" charset="-122"/>
              </a:rPr>
              <a:t>FortⅡ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型骨折，骨折线称为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</a:t>
            </a:r>
            <a:r>
              <a:rPr lang="en-US" altLang="zh-CN" sz="2000" dirty="0" err="1" smtClean="0">
                <a:latin typeface="Times New Roman" panose="02020603050405020304"/>
                <a:ea typeface="微软雅黑" panose="020B0503020204020204" pitchFamily="34" charset="-122"/>
              </a:rPr>
              <a:t>FortⅡ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型骨折线。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第三薄弱线：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通过鼻骨、泪骨、向外经眶底、向外上经颧额缝从颧骨上方至蝶骨翼突，当骨折沿此薄弱线发生时称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型骨折，骨折线称为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上颌骨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型骨折线。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7837" y="855891"/>
            <a:ext cx="112363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）解剖薄弱部位及其临床</a:t>
            </a:r>
            <a:r>
              <a:rPr lang="zh-CN" altLang="en-US" sz="20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意义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2045" y="1543685"/>
            <a:ext cx="97929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上颌骨Le Fort 骨折分型对临床诊治具有一定指导作用；除了共同临床表现之外，各型上颌骨Le Fort 骨折都具有其独特的临床表现，如：Le Fort Ⅱ型骨折会出现鼻及眶下缘的变形，常有鼻腔侧壁及上颌窦的损伤等，Le Fort Ⅲ型骨折则常形成颅面分离，使面中部凹陷、变长等；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上颌骨骨折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7520" y="2865755"/>
            <a:ext cx="5273040" cy="2837815"/>
          </a:xfrm>
          <a:prstGeom prst="rect">
            <a:avLst/>
          </a:prstGeom>
        </p:spPr>
      </p:pic>
      <p:pic>
        <p:nvPicPr>
          <p:cNvPr id="7" name="图片 6" descr="上颌骨骨折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10" y="3190875"/>
            <a:ext cx="5956935" cy="251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" name="图片 14"/>
          <p:cNvPicPr/>
          <p:nvPr/>
        </p:nvPicPr>
        <p:blipFill rotWithShape="1">
          <a:blip r:embed="rId1" cstate="print"/>
          <a:srcRect t="31823"/>
          <a:stretch>
            <a:fillRect/>
          </a:stretch>
        </p:blipFill>
        <p:spPr bwMode="auto">
          <a:xfrm>
            <a:off x="4176202" y="1672094"/>
            <a:ext cx="8015798" cy="374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3948" y="979596"/>
            <a:ext cx="43781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</a:t>
            </a: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下颌骨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颌面部唯一可动且最坚实的骨骼。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3948" y="2227838"/>
            <a:ext cx="3374231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下颌体：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分为上、下缘和内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外面。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下颌支：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髁突、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喙突。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 txBox="1"/>
          <p:nvPr/>
        </p:nvSpPr>
        <p:spPr>
          <a:xfrm>
            <a:off x="6641717" y="5120248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下颌骨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7838" y="984250"/>
            <a:ext cx="546428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下颌骨的解剖特点及其临床意义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7837" y="1493941"/>
            <a:ext cx="11236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解剖薄弱部位：下颌骨的正中联合、颏孔区、下颌角、髁突颈。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血供较差且骨皮质致密：下颌骨的血供较上颌骨少，下颌骨骨折愈合时间较上颌骨骨折愈合慢。下颌骨的周围有强大致密的肌和筋膜包绕，当炎症化脓时不易得到引流，所以骨髓炎的发生较上颌骨为多。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下颌骨有强大的咀嚼肌群，下颌骨骨折时，骨折段不稳定，在张闭口时易受咀嚼肌收缩时的牵拉，发生骨折错位。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" name="图片 3" descr="下颌骨薄弱区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90240" y="3999230"/>
            <a:ext cx="5397500" cy="21240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439410" y="3263681"/>
            <a:ext cx="1313180" cy="987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概述</a:t>
            </a:r>
            <a:endParaRPr lang="en-US" altLang="zh-CN" sz="4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70993" y="1957915"/>
            <a:ext cx="225068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/>
                <a:ea typeface="微软雅黑" panose="020B0503020204020204" pitchFamily="34" charset="-122"/>
              </a:rPr>
              <a:t>第一节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7838" y="984250"/>
            <a:ext cx="5464289" cy="563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下颌骨的骨折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咬合错乱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咬合错乱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95" y="2100580"/>
            <a:ext cx="9117965" cy="36474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" name="图片 14"/>
          <p:cNvPicPr/>
          <p:nvPr/>
        </p:nvPicPr>
        <p:blipFill rotWithShape="1">
          <a:blip r:embed="rId1" cstate="print"/>
          <a:srcRect t="17647"/>
          <a:stretch>
            <a:fillRect/>
          </a:stretch>
        </p:blipFill>
        <p:spPr bwMode="auto">
          <a:xfrm>
            <a:off x="4634327" y="1878228"/>
            <a:ext cx="5705252" cy="3506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88114" y="987523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三、</a:t>
            </a:r>
            <a:r>
              <a:rPr lang="zh-CN" altLang="en-US" sz="3200" b="1" dirty="0" smtClean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肌肉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38" y="1655361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（一）咀嚼肌群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37724"/>
            <a:ext cx="337423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闭口肌群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918325" y="5473065"/>
            <a:ext cx="5273675" cy="43624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咬肌、颞肌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7838" y="2742481"/>
            <a:ext cx="6055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）咬肌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）颞肌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）翼内肌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）翼外肌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7838" y="984250"/>
            <a:ext cx="337423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开口肌群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1" cstate="print"/>
          <a:srcRect t="34524"/>
          <a:stretch>
            <a:fillRect/>
          </a:stretch>
        </p:blipFill>
        <p:spPr bwMode="auto">
          <a:xfrm>
            <a:off x="4050407" y="1840216"/>
            <a:ext cx="6608165" cy="333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12"/>
          <p:cNvSpPr txBox="1"/>
          <p:nvPr/>
        </p:nvSpPr>
        <p:spPr>
          <a:xfrm>
            <a:off x="6288348" y="5175152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降颌肌群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7838" y="1511871"/>
            <a:ext cx="6055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）二腹肌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）下颌舌骨肌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）颏舌骨肌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8" y="982584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（二）表情肌群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1" cstate="print"/>
          <a:srcRect t="15237"/>
          <a:stretch>
            <a:fillRect/>
          </a:stretch>
        </p:blipFill>
        <p:spPr bwMode="auto">
          <a:xfrm>
            <a:off x="5309417" y="1872070"/>
            <a:ext cx="5274310" cy="324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占位符 12"/>
          <p:cNvSpPr txBox="1"/>
          <p:nvPr/>
        </p:nvSpPr>
        <p:spPr>
          <a:xfrm>
            <a:off x="6521895" y="5243379"/>
            <a:ext cx="2529289" cy="436566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面部表情肌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7838" y="1780811"/>
            <a:ext cx="1672253" cy="3730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额肌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眼轮匝肌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皱眉肌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鼻肌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口轮匝肌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提上唇肌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颧肌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u"/>
            </a:pP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08631" y="1768955"/>
            <a:ext cx="1736373" cy="2807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尖牙肌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降下唇肌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笑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三角肌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颊肌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颏肌 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30" y="978096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四、血管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10298" y="1690916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（一）动脉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1288098" y="2353089"/>
            <a:ext cx="3374231" cy="287147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颌面部血液供应主要来自颈外动脉的分支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舌动脉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面动脉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上颌动脉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颞浅动脉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002655" y="5833745"/>
            <a:ext cx="5273040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颈动脉分支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t="11218"/>
          <a:stretch>
            <a:fillRect/>
          </a:stretch>
        </p:blipFill>
        <p:spPr bwMode="auto">
          <a:xfrm>
            <a:off x="4837430" y="1877695"/>
            <a:ext cx="5551170" cy="395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363" y="956872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（二）静脉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49008" y="1690725"/>
            <a:ext cx="3374231" cy="3794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分类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静脉网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    面前静脉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    面后静脉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深静脉网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    翼静脉丛（翼丛）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特点：静脉瓣较少或无瓣膜(危险三角)   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0" y="5721350"/>
            <a:ext cx="5273040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颌面部静脉系统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面部浅部静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3715" y="1619250"/>
            <a:ext cx="6219825" cy="42005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988" y="978096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五、淋巴组织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918960" y="5717540"/>
            <a:ext cx="5273040" cy="43624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颌面部淋巴结的分布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1" cstate="print"/>
          <a:srcRect t="14534"/>
          <a:stretch>
            <a:fillRect/>
          </a:stretch>
        </p:blipFill>
        <p:spPr bwMode="auto">
          <a:xfrm>
            <a:off x="6105427" y="2026767"/>
            <a:ext cx="5034680" cy="353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672465" y="1721485"/>
            <a:ext cx="5803265" cy="148653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颌面部常见而较重要的淋巴结有腮腺淋巴结、颌上淋巴结、下颌下淋巴结、颏下淋巴结和位于颈部的颈浅和颈深淋巴结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805" y="3450590"/>
            <a:ext cx="55994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Clr>
                <a:srgbClr val="127FB8"/>
              </a:buClr>
              <a:buSzTx/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临床意义：口腔颌面颈部的淋巴组织（淋巴结和淋巴管）十分丰富；共同组成此部的防御系统。正常情况下，淋巴结的硬度与软组织相似，不易触及。感染状态下淋巴结会肿大和疼痛；肿瘤侵及淋巴结呈现无痛增大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3503" y="978096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六、神经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918325" y="5604510"/>
            <a:ext cx="5273675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三叉神经及面神经分支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1" cstate="print"/>
          <a:srcRect t="16468"/>
          <a:stretch>
            <a:fillRect/>
          </a:stretch>
        </p:blipFill>
        <p:spPr bwMode="auto">
          <a:xfrm>
            <a:off x="5055416" y="2224517"/>
            <a:ext cx="5274310" cy="318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477838" y="1723367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（一）三叉神经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09324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三叉神经分支：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7838" y="2743556"/>
            <a:ext cx="6055296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）眼支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）上颌支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）下颌支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918325" y="5676900"/>
            <a:ext cx="5273675" cy="43688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三叉神经及面神经分支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984250"/>
            <a:ext cx="2339102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（二）面神经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1529369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面神经分支：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7838" y="2153534"/>
            <a:ext cx="60552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）颞支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）颧支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）颊支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）下颌缘支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）颈支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1" cstate="print"/>
          <a:srcRect l="15580" t="8544"/>
          <a:stretch>
            <a:fillRect/>
          </a:stretch>
        </p:blipFill>
        <p:spPr bwMode="auto">
          <a:xfrm>
            <a:off x="4603447" y="1252210"/>
            <a:ext cx="4049487" cy="433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8" y="1794475"/>
            <a:ext cx="56181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salivary gland</a:t>
            </a: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组成：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由左右对称的三对大唾液腺，即腮腺、下颌下腺和舌下腺，以及遍布于唇、颊、腭、舌等处黏膜下的小黏液腺构成，各有导管开口于口腔。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作用：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润湿口腔，软化食物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消化食物和抑制致病菌活动的作用。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/>
                <a:ea typeface="微软雅黑" panose="020B0503020204020204" pitchFamily="34" charset="-122"/>
              </a:rPr>
              <a:t> </a:t>
            </a:r>
            <a:endParaRPr lang="zh-CN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73673" y="984250"/>
            <a:ext cx="2236510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七、唾液腺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9640570" y="5547995"/>
            <a:ext cx="2551430" cy="43370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唾液腺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l="6658" t="10083"/>
          <a:stretch>
            <a:fillRect/>
          </a:stretch>
        </p:blipFill>
        <p:spPr bwMode="auto">
          <a:xfrm>
            <a:off x="6550306" y="1794475"/>
            <a:ext cx="4923155" cy="374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630"/>
          </a:xfrm>
        </p:spPr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概述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: 圆角 23"/>
          <p:cNvSpPr/>
          <p:nvPr/>
        </p:nvSpPr>
        <p:spPr>
          <a:xfrm>
            <a:off x="4188056" y="1708494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口腔及颌面部的区域划分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: 圆角 23"/>
          <p:cNvSpPr/>
          <p:nvPr/>
        </p:nvSpPr>
        <p:spPr>
          <a:xfrm>
            <a:off x="4188057" y="279222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口腔颌面部的主要生理功能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: 圆角 23"/>
          <p:cNvSpPr/>
          <p:nvPr/>
        </p:nvSpPr>
        <p:spPr>
          <a:xfrm>
            <a:off x="4189068" y="3875962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口腔颌面部的解剖生理特点及其临床意义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389969" y="175945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85131" y="2794802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392388" y="390272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7838" y="984250"/>
            <a:ext cx="10752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（一）腮腺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腮腺是最大的一对唾液腺，其分泌液主要为浆液。 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（二）下颌下腺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位于下颌下三角内，形似核桃，分泌液主要为浆液，含有少量黏液。 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（三）舌下腺</a:t>
            </a:r>
            <a:endParaRPr lang="en-US" altLang="zh-CN" sz="28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位于口底舌下，为最小的一对大唾液腺。分泌液主要为黏液，含有少量浆液。 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7" y="984250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八、颞下颌关节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8183880" y="5524500"/>
            <a:ext cx="4008120" cy="44323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颞下颌关节的结构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 rotWithShape="1">
          <a:blip r:embed="rId1" cstate="print"/>
          <a:srcRect t="22292"/>
          <a:stretch>
            <a:fillRect/>
          </a:stretch>
        </p:blipFill>
        <p:spPr bwMode="auto">
          <a:xfrm>
            <a:off x="6061591" y="2012639"/>
            <a:ext cx="5646502" cy="335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85403" y="1824099"/>
            <a:ext cx="56105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颞下颌关节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temporomandibular joint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9455" indent="-36068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全身唯一的联动关节，头面部唯一的活动关节。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9455" indent="-36068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功能：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转动和滑动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与咀嚼、语言、表情等功能密切相关。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9455" indent="-36068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组成：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颞骨关节窝、关节结节、下颌骨髁突以及位于两者间的关节盘、关节囊和周围的韧带所构成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章节小结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997338" y="1989058"/>
            <a:ext cx="8315585" cy="37589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口腔及颌面部的区域划分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口腔前庭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固有口腔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牙、乳牙与恒牙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上颌骨、下颌骨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咀嚼肌群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血管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三叉神经、面神经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口腔及颌面部区域划分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60680" lvl="0" indent="-360680">
              <a:lnSpc>
                <a:spcPct val="12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</a:t>
            </a: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  <a:defRPr/>
            </a:pPr>
            <a:endParaRPr lang="en-US" altLang="zh-CN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1340" y="2294255"/>
            <a:ext cx="705548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1.牙体组织由那几部分组成？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2.口腔颌面部的涎腺由哪几大腺体组成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7838" y="1859414"/>
            <a:ext cx="51714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口腔颌面部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oral and maxillofacial region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即口腔与颌面部的统称，位于颜面部的下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2/3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颜面部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即俗称的脸部、面部，上至发际、下至下颌骨下缘或颏下点、两侧至下颌支后缘或颞骨乳突之间的区域 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占位符 2"/>
          <p:cNvPicPr>
            <a:picLocks noChangeAspect="1"/>
          </p:cNvPicPr>
          <p:nvPr/>
        </p:nvPicPr>
        <p:blipFill rotWithShape="1">
          <a:blip r:embed="rId1" cstate="print"/>
          <a:srcRect l="23048" t="9078" r="9468"/>
          <a:stretch>
            <a:fillRect/>
          </a:stretch>
        </p:blipFill>
        <p:spPr>
          <a:xfrm>
            <a:off x="7381187" y="1859414"/>
            <a:ext cx="3190399" cy="3910903"/>
          </a:xfrm>
          <a:prstGeom prst="rect">
            <a:avLst/>
          </a:prstGeom>
        </p:spPr>
      </p:pic>
      <p:sp>
        <p:nvSpPr>
          <p:cNvPr id="8" name="文本占位符 12"/>
          <p:cNvSpPr txBox="1"/>
          <p:nvPr/>
        </p:nvSpPr>
        <p:spPr>
          <a:xfrm>
            <a:off x="8249884" y="5737759"/>
            <a:ext cx="2090983" cy="45795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颜面部的范围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43026" y="980011"/>
            <a:ext cx="5519460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schemeClr val="accent5"/>
                </a:solidFill>
                <a:latin typeface="Times New Roman" panose="02020603050405020304"/>
                <a:ea typeface="微软雅黑" panose="020B0503020204020204" pitchFamily="34" charset="-122"/>
              </a:rPr>
              <a:t>一、口腔及颌面部的区域划分</a:t>
            </a:r>
            <a:endParaRPr lang="en-US" altLang="zh-CN" sz="3200" b="1" dirty="0">
              <a:solidFill>
                <a:schemeClr val="accent5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占位符 4"/>
          <p:cNvPicPr>
            <a:picLocks noChangeAspect="1"/>
          </p:cNvPicPr>
          <p:nvPr/>
        </p:nvPicPr>
        <p:blipFill rotWithShape="1">
          <a:blip r:embed="rId1" cstate="print"/>
          <a:srcRect l="24147" t="8070" r="24147"/>
          <a:stretch>
            <a:fillRect/>
          </a:stretch>
        </p:blipFill>
        <p:spPr>
          <a:xfrm>
            <a:off x="7323009" y="1255247"/>
            <a:ext cx="3210300" cy="3978896"/>
          </a:xfrm>
          <a:prstGeom prst="rect">
            <a:avLst/>
          </a:prstGeom>
        </p:spPr>
      </p:pic>
      <p:sp>
        <p:nvSpPr>
          <p:cNvPr id="7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7982585" y="5234305"/>
            <a:ext cx="3108325" cy="31877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面上、面中、面下三部分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4123" y="1478746"/>
            <a:ext cx="616177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颜面部分为面上、面中、面下三部分。以两眉弓中间连线为第一横线，以口裂水平线为第二横线。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面上部：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额部发际与第一横线间的区域；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面中部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第一和第二横线间的区域；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面下部：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第二横线与舌骨水平线间的区域。 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 </a:t>
            </a:r>
            <a:endParaRPr lang="zh-CN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 vert="horz" lIns="91440" tIns="45720" rIns="91440" bIns="45720" rtlCol="0"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/>
          <a:srcRect l="22388" t="10251" r="7379"/>
          <a:stretch>
            <a:fillRect/>
          </a:stretch>
        </p:blipFill>
        <p:spPr>
          <a:xfrm>
            <a:off x="7041654" y="1419933"/>
            <a:ext cx="3222583" cy="3910745"/>
          </a:xfrm>
          <a:prstGeom prst="rect">
            <a:avLst/>
          </a:prstGeom>
        </p:spPr>
      </p:pic>
      <p:sp>
        <p:nvSpPr>
          <p:cNvPr id="15" name="文本占位符 12"/>
          <p:cNvSpPr txBox="1"/>
          <p:nvPr/>
        </p:nvSpPr>
        <p:spPr>
          <a:xfrm>
            <a:off x="7607453" y="5361405"/>
            <a:ext cx="2090983" cy="44826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Times New Roman" panose="02020603050405020304"/>
                <a:ea typeface="微软雅黑" panose="020B0503020204020204" pitchFamily="34" charset="-122"/>
              </a:rPr>
              <a:t>面部的解剖分区</a:t>
            </a:r>
            <a:endParaRPr lang="zh-CN" altLang="en-US" sz="1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7838" y="1828799"/>
            <a:ext cx="56181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zh-CN" altLang="zh-CN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颌面部的解剖区域</a:t>
            </a:r>
            <a:r>
              <a:rPr lang="zh-CN" altLang="en-US" sz="2000" b="1" dirty="0">
                <a:solidFill>
                  <a:srgbClr val="5B9BD5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额区、眼眶区、眶下区、颧区、鼻区、口唇区、颏区、颊区、腮腺咬肌区、耳区、颞区、颏下区、下颌下区、颈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上区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r>
              <a:rPr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09ca9c99-d6d6-4dce-ad74-ec3833629adb}"/>
</p:tagLst>
</file>

<file path=ppt/tags/tag2.xml><?xml version="1.0" encoding="utf-8"?>
<p:tagLst xmlns:p="http://schemas.openxmlformats.org/presentationml/2006/main">
  <p:tag name="KSO_WM_UNIT_PLACING_PICTURE_USER_VIEWPORT" val="{&quot;height&quot;:2820,&quot;width&quot;:5240}"/>
</p:tagLst>
</file>

<file path=ppt/tags/tag3.xml><?xml version="1.0" encoding="utf-8"?>
<p:tagLst xmlns:p="http://schemas.openxmlformats.org/presentationml/2006/main">
  <p:tag name="KSO_WM_UNIT_PLACING_PICTURE_USER_VIEWPORT" val="{&quot;height&quot;:4250,&quot;width&quot;:10800}"/>
</p:tagLst>
</file>

<file path=ppt/tags/tag4.xml><?xml version="1.0" encoding="utf-8"?>
<p:tagLst xmlns:p="http://schemas.openxmlformats.org/presentationml/2006/main">
  <p:tag name="ISPRING_RESOURCE_PATHS_HASH_2" val="6c130f499c24d46e3b9883db28ea75d2e6e0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5645</Words>
  <Application>WPS 演示</Application>
  <PresentationFormat>宽屏</PresentationFormat>
  <Paragraphs>648</Paragraphs>
  <Slides>63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Times New Roman</vt:lpstr>
      <vt:lpstr>Arial Unicode MS</vt:lpstr>
      <vt:lpstr>Office 主题</vt:lpstr>
      <vt:lpstr>自定义设计方案</vt:lpstr>
      <vt:lpstr>PowerPoint 演示文稿</vt:lpstr>
      <vt:lpstr>第一章 口腔颌面部解剖生理 </vt:lpstr>
      <vt:lpstr>PowerPoint 演示文稿</vt:lpstr>
      <vt:lpstr>PowerPoint 演示文稿</vt:lpstr>
      <vt:lpstr>PowerPoint 演示文稿</vt:lpstr>
      <vt:lpstr>第一节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口腔颌面部解剖生理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颌面部解剖生理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章节小结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293</cp:revision>
  <dcterms:created xsi:type="dcterms:W3CDTF">2017-08-10T17:46:00Z</dcterms:created>
  <dcterms:modified xsi:type="dcterms:W3CDTF">2020-11-04T09:52:36Z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